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9" d="100"/>
          <a:sy n="49" d="100"/>
        </p:scale>
        <p:origin x="67" y="8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497C6-351B-4275-A3E5-FF50B35EF2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E9BE1-9501-485A-813C-1620760EC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9416E8-0D7A-4A3A-999F-71CC9AEF5AEE}"/>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5" name="Footer Placeholder 4">
            <a:extLst>
              <a:ext uri="{FF2B5EF4-FFF2-40B4-BE49-F238E27FC236}">
                <a16:creationId xmlns:a16="http://schemas.microsoft.com/office/drawing/2014/main" id="{271E96D9-24AA-46C2-ACB0-2CFA829D1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49DF6A-765B-450D-BA38-94A372126D08}"/>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2434734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8100-40CD-489B-9347-62F0EADE08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F49491-D003-40E9-8248-62734BA785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4793C-6925-4B12-BFBF-0D300E78B000}"/>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5" name="Footer Placeholder 4">
            <a:extLst>
              <a:ext uri="{FF2B5EF4-FFF2-40B4-BE49-F238E27FC236}">
                <a16:creationId xmlns:a16="http://schemas.microsoft.com/office/drawing/2014/main" id="{8B1AF9BC-DB17-4777-887D-8178E6A986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43759-3ED2-4284-8E79-FE5F999539FF}"/>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412132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BC476F-0077-4DAB-9820-64B3E36FC4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4C0914-B6F7-45B5-82F5-C1253BE42C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7EE39-1CEB-46CD-A681-01F85CCD5C5A}"/>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5" name="Footer Placeholder 4">
            <a:extLst>
              <a:ext uri="{FF2B5EF4-FFF2-40B4-BE49-F238E27FC236}">
                <a16:creationId xmlns:a16="http://schemas.microsoft.com/office/drawing/2014/main" id="{CEB66398-726D-43C2-B7CB-774F3A8FA2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E8541B-C42B-442D-A748-D04189FB7B1E}"/>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303934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1569-F9E6-499B-ACA0-6E33E9F1B9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3D7D10-37D9-4C74-ACA3-5BF5FA6339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13B7E-EF76-4A80-AE45-E180B6E0AF7D}"/>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5" name="Footer Placeholder 4">
            <a:extLst>
              <a:ext uri="{FF2B5EF4-FFF2-40B4-BE49-F238E27FC236}">
                <a16:creationId xmlns:a16="http://schemas.microsoft.com/office/drawing/2014/main" id="{0ED40704-5125-4F6C-893C-4C06F2938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1D889-96C8-4721-9330-05243D209F87}"/>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192225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05E7F-8A48-473C-8768-584F5C006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A2B57A-1224-4362-825A-D68B08898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A0B0F6-28AE-4DC0-8754-A55A2FD2D1C3}"/>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5" name="Footer Placeholder 4">
            <a:extLst>
              <a:ext uri="{FF2B5EF4-FFF2-40B4-BE49-F238E27FC236}">
                <a16:creationId xmlns:a16="http://schemas.microsoft.com/office/drawing/2014/main" id="{737BA341-3F0D-4718-8AD2-D045DA635F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AC4F4-3D70-482D-ADB3-E2FC152E4220}"/>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178661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64C27-066F-4EB7-BD55-20068CF0DA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30330-9CFE-45A0-9BBE-75FE9C42F4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DED3EE-EC4F-4243-9F64-EE5D78FDE0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435718-A4E2-4504-8AC4-A488715681EE}"/>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6" name="Footer Placeholder 5">
            <a:extLst>
              <a:ext uri="{FF2B5EF4-FFF2-40B4-BE49-F238E27FC236}">
                <a16:creationId xmlns:a16="http://schemas.microsoft.com/office/drawing/2014/main" id="{A57BC207-7894-408B-B8AE-841726A864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0D2D20-17D3-42BB-BB8A-76DC55205B59}"/>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7641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508B1-064A-4FB6-84FB-CDB5C99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71EFFB-332F-40FE-ABAC-EA2BBD5D06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A2F90-67D4-4347-BCCD-E2965BB9DF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692D61-4482-4A5B-AECF-8ADB7540A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6807D-8FF6-4B5F-9C8E-A363B747B2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53F84A-5AB0-41B9-8DA1-4F46EA9A3DDE}"/>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8" name="Footer Placeholder 7">
            <a:extLst>
              <a:ext uri="{FF2B5EF4-FFF2-40B4-BE49-F238E27FC236}">
                <a16:creationId xmlns:a16="http://schemas.microsoft.com/office/drawing/2014/main" id="{5F01CCF4-4C1E-4361-AB23-47A7947507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8E02DD-38C5-48F9-A050-EC2C34A97C1C}"/>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80936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0D18-5674-4328-A1C6-4BE8BBEA8E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CD2DD1-4CCA-4054-A65A-B1D11E98A31D}"/>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4" name="Footer Placeholder 3">
            <a:extLst>
              <a:ext uri="{FF2B5EF4-FFF2-40B4-BE49-F238E27FC236}">
                <a16:creationId xmlns:a16="http://schemas.microsoft.com/office/drawing/2014/main" id="{6339D793-CD4B-4AEE-A7C0-929D4B940B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ADE2DF-EA47-4B4B-B7EF-1AD0B6149BD1}"/>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780172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90D926-1F3B-479A-B807-19D4229EBDAD}"/>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3" name="Footer Placeholder 2">
            <a:extLst>
              <a:ext uri="{FF2B5EF4-FFF2-40B4-BE49-F238E27FC236}">
                <a16:creationId xmlns:a16="http://schemas.microsoft.com/office/drawing/2014/main" id="{E308391B-6C96-4907-A24F-DC08BBB16C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675121-1DC4-45C0-8E26-749F371F5ED3}"/>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383050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D364-D2C3-4BD7-AB65-9162EFE2C3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0C66BF-DE27-4367-814A-7BFA451B6F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751899-4B9C-43F2-AEB6-9FCC9BD49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15E31-EBDD-4E71-8264-E2775245962D}"/>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6" name="Footer Placeholder 5">
            <a:extLst>
              <a:ext uri="{FF2B5EF4-FFF2-40B4-BE49-F238E27FC236}">
                <a16:creationId xmlns:a16="http://schemas.microsoft.com/office/drawing/2014/main" id="{A4FE8E69-FE83-4114-986C-D3F46629D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6BB19B-26E0-4BBE-9F0B-97368D0070F2}"/>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131083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58ED-B758-4FFD-B735-3BE959BFCA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320626-CA45-4D66-B812-C84909663F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AD671-2B3E-421D-B405-68F67C6A9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15153-4CDF-40DB-A944-D4A4C47FCABA}"/>
              </a:ext>
            </a:extLst>
          </p:cNvPr>
          <p:cNvSpPr>
            <a:spLocks noGrp="1"/>
          </p:cNvSpPr>
          <p:nvPr>
            <p:ph type="dt" sz="half" idx="10"/>
          </p:nvPr>
        </p:nvSpPr>
        <p:spPr/>
        <p:txBody>
          <a:bodyPr/>
          <a:lstStyle/>
          <a:p>
            <a:fld id="{3A0AAF1D-822C-4D13-B960-E89230C694C7}" type="datetimeFigureOut">
              <a:rPr lang="en-US" smtClean="0"/>
              <a:t>5/5/2021</a:t>
            </a:fld>
            <a:endParaRPr lang="en-US"/>
          </a:p>
        </p:txBody>
      </p:sp>
      <p:sp>
        <p:nvSpPr>
          <p:cNvPr id="6" name="Footer Placeholder 5">
            <a:extLst>
              <a:ext uri="{FF2B5EF4-FFF2-40B4-BE49-F238E27FC236}">
                <a16:creationId xmlns:a16="http://schemas.microsoft.com/office/drawing/2014/main" id="{F853D876-C596-4AA0-A34B-E10F6CB01C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1864A-325E-489E-B00C-A026F40EEDBC}"/>
              </a:ext>
            </a:extLst>
          </p:cNvPr>
          <p:cNvSpPr>
            <a:spLocks noGrp="1"/>
          </p:cNvSpPr>
          <p:nvPr>
            <p:ph type="sldNum" sz="quarter" idx="12"/>
          </p:nvPr>
        </p:nvSpPr>
        <p:spPr/>
        <p:txBody>
          <a:bodyPr/>
          <a:lstStyle/>
          <a:p>
            <a:fld id="{E20C7A45-8BD4-4FF5-BDA7-986EF6135B6B}" type="slidenum">
              <a:rPr lang="en-US" smtClean="0"/>
              <a:t>‹#›</a:t>
            </a:fld>
            <a:endParaRPr lang="en-US"/>
          </a:p>
        </p:txBody>
      </p:sp>
    </p:spTree>
    <p:extLst>
      <p:ext uri="{BB962C8B-B14F-4D97-AF65-F5344CB8AC3E}">
        <p14:creationId xmlns:p14="http://schemas.microsoft.com/office/powerpoint/2010/main" val="25165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5A627E-92FB-49C1-BEA2-A1C76E77DB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608A63-DD6B-4272-80BD-5CB0C35FB2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39007-AD7E-4C66-9D80-FFE765C0A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AAF1D-822C-4D13-B960-E89230C694C7}" type="datetimeFigureOut">
              <a:rPr lang="en-US" smtClean="0"/>
              <a:t>5/5/2021</a:t>
            </a:fld>
            <a:endParaRPr lang="en-US"/>
          </a:p>
        </p:txBody>
      </p:sp>
      <p:sp>
        <p:nvSpPr>
          <p:cNvPr id="5" name="Footer Placeholder 4">
            <a:extLst>
              <a:ext uri="{FF2B5EF4-FFF2-40B4-BE49-F238E27FC236}">
                <a16:creationId xmlns:a16="http://schemas.microsoft.com/office/drawing/2014/main" id="{BFD5E77F-D9DF-4075-B8F2-D5892CF00F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15EF2C-BCD6-4BA3-BA1B-1C4A1EAA9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C7A45-8BD4-4FF5-BDA7-986EF6135B6B}" type="slidenum">
              <a:rPr lang="en-US" smtClean="0"/>
              <a:t>‹#›</a:t>
            </a:fld>
            <a:endParaRPr lang="en-US"/>
          </a:p>
        </p:txBody>
      </p:sp>
    </p:spTree>
    <p:extLst>
      <p:ext uri="{BB962C8B-B14F-4D97-AF65-F5344CB8AC3E}">
        <p14:creationId xmlns:p14="http://schemas.microsoft.com/office/powerpoint/2010/main" val="4004122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ECC6-5F7E-490B-AB71-CE379B8F8B8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1DBC30A-000D-435F-94A8-8A15527B296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306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7E555-D6E2-4E7D-B9F3-B985DBD40B74}"/>
              </a:ext>
            </a:extLst>
          </p:cNvPr>
          <p:cNvSpPr>
            <a:spLocks noGrp="1"/>
          </p:cNvSpPr>
          <p:nvPr>
            <p:ph type="title"/>
          </p:nvPr>
        </p:nvSpPr>
        <p:spPr>
          <a:xfrm>
            <a:off x="838200" y="365125"/>
            <a:ext cx="9204434" cy="5830723"/>
          </a:xfrm>
        </p:spPr>
        <p:txBody>
          <a:bodyPr/>
          <a:lstStyle/>
          <a:p>
            <a:r>
              <a:rPr lang="en-US" sz="5400" b="1" dirty="0">
                <a:latin typeface="Bahnschrift" panose="020B0502040204020203" pitchFamily="34" charset="0"/>
              </a:rPr>
              <a:t>Discovery</a:t>
            </a:r>
            <a:br>
              <a:rPr lang="en-US" dirty="0">
                <a:latin typeface="Bahnschrift" panose="020B0502040204020203" pitchFamily="34" charset="0"/>
              </a:rPr>
            </a:br>
            <a:br>
              <a:rPr lang="en-US" dirty="0">
                <a:latin typeface="Bahnschrift" panose="020B0502040204020203" pitchFamily="34" charset="0"/>
              </a:rPr>
            </a:br>
            <a:r>
              <a:rPr lang="en-US" dirty="0">
                <a:latin typeface="Bahnschrift" panose="020B0502040204020203" pitchFamily="34" charset="0"/>
              </a:rPr>
              <a:t>Read your section of Exodus 12, and record what God commanded the Israelites. </a:t>
            </a:r>
            <a:br>
              <a:rPr lang="en-US" dirty="0">
                <a:latin typeface="Bahnschrift" panose="020B0502040204020203" pitchFamily="34" charset="0"/>
              </a:rPr>
            </a:br>
            <a:r>
              <a:rPr lang="en-US" dirty="0">
                <a:latin typeface="Bahnschrift" panose="020B0502040204020203" pitchFamily="34" charset="0"/>
              </a:rPr>
              <a:t>MS- 12:1-11</a:t>
            </a:r>
            <a:br>
              <a:rPr lang="en-US" dirty="0">
                <a:latin typeface="Bahnschrift" panose="020B0502040204020203" pitchFamily="34" charset="0"/>
              </a:rPr>
            </a:br>
            <a:r>
              <a:rPr lang="en-US" dirty="0">
                <a:latin typeface="Bahnschrift" panose="020B0502040204020203" pitchFamily="34" charset="0"/>
              </a:rPr>
              <a:t>FS- 12:12-17</a:t>
            </a:r>
            <a:br>
              <a:rPr lang="en-US" dirty="0">
                <a:latin typeface="Bahnschrift" panose="020B0502040204020203" pitchFamily="34" charset="0"/>
              </a:rPr>
            </a:br>
            <a:r>
              <a:rPr lang="en-US" dirty="0">
                <a:latin typeface="Bahnschrift" panose="020B0502040204020203" pitchFamily="34" charset="0"/>
              </a:rPr>
              <a:t>JS- 12:18-28</a:t>
            </a:r>
          </a:p>
        </p:txBody>
      </p:sp>
    </p:spTree>
    <p:extLst>
      <p:ext uri="{BB962C8B-B14F-4D97-AF65-F5344CB8AC3E}">
        <p14:creationId xmlns:p14="http://schemas.microsoft.com/office/powerpoint/2010/main" val="271078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18032-D4B6-4F34-A121-17EA4D3EF43A}"/>
              </a:ext>
            </a:extLst>
          </p:cNvPr>
          <p:cNvSpPr>
            <a:spLocks noGrp="1"/>
          </p:cNvSpPr>
          <p:nvPr>
            <p:ph type="title"/>
          </p:nvPr>
        </p:nvSpPr>
        <p:spPr>
          <a:xfrm>
            <a:off x="838200" y="365125"/>
            <a:ext cx="9519745" cy="5988378"/>
          </a:xfrm>
        </p:spPr>
        <p:txBody>
          <a:bodyPr>
            <a:normAutofit/>
          </a:bodyPr>
          <a:lstStyle/>
          <a:p>
            <a:r>
              <a:rPr lang="en-US" sz="6000" b="1" u="sng" dirty="0">
                <a:latin typeface="Bahnschrift" panose="020B0502040204020203" pitchFamily="34" charset="0"/>
              </a:rPr>
              <a:t>Seder</a:t>
            </a:r>
            <a:r>
              <a:rPr lang="en-US" sz="6000" dirty="0">
                <a:latin typeface="Bahnschrift" panose="020B0502040204020203" pitchFamily="34" charset="0"/>
              </a:rPr>
              <a:t>- In Hebrew means order/procedure</a:t>
            </a:r>
          </a:p>
        </p:txBody>
      </p:sp>
    </p:spTree>
    <p:extLst>
      <p:ext uri="{BB962C8B-B14F-4D97-AF65-F5344CB8AC3E}">
        <p14:creationId xmlns:p14="http://schemas.microsoft.com/office/powerpoint/2010/main" val="261677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5D08-7907-4D54-81BF-C0149848A77C}"/>
              </a:ext>
            </a:extLst>
          </p:cNvPr>
          <p:cNvSpPr>
            <a:spLocks noGrp="1"/>
          </p:cNvSpPr>
          <p:nvPr>
            <p:ph type="title"/>
          </p:nvPr>
        </p:nvSpPr>
        <p:spPr>
          <a:xfrm>
            <a:off x="838200" y="365125"/>
            <a:ext cx="9188669" cy="6177565"/>
          </a:xfrm>
        </p:spPr>
        <p:txBody>
          <a:bodyPr/>
          <a:lstStyle/>
          <a:p>
            <a:r>
              <a:rPr lang="en-US" b="1" dirty="0">
                <a:latin typeface="Bahnschrift" panose="020B0502040204020203" pitchFamily="34" charset="0"/>
              </a:rPr>
              <a:t>Seder Plate Components- Biblical</a:t>
            </a:r>
            <a:br>
              <a:rPr lang="en-US" dirty="0">
                <a:latin typeface="Bahnschrift" panose="020B0502040204020203" pitchFamily="34" charset="0"/>
              </a:rPr>
            </a:br>
            <a:br>
              <a:rPr lang="en-US" dirty="0">
                <a:latin typeface="Bahnschrift" panose="020B0502040204020203" pitchFamily="34" charset="0"/>
              </a:rPr>
            </a:br>
            <a:r>
              <a:rPr lang="en-US" u="sng" dirty="0">
                <a:latin typeface="Bahnschrift" panose="020B0502040204020203" pitchFamily="34" charset="0"/>
              </a:rPr>
              <a:t>Roasted Bone- </a:t>
            </a:r>
            <a:r>
              <a:rPr lang="en-US" dirty="0">
                <a:latin typeface="Bahnschrift" panose="020B0502040204020203" pitchFamily="34" charset="0"/>
              </a:rPr>
              <a:t>The blood of a lamb protects them from angel of death</a:t>
            </a:r>
            <a:br>
              <a:rPr lang="en-US" dirty="0">
                <a:latin typeface="Bahnschrift" panose="020B0502040204020203" pitchFamily="34" charset="0"/>
              </a:rPr>
            </a:br>
            <a:br>
              <a:rPr lang="en-US" dirty="0">
                <a:latin typeface="Bahnschrift" panose="020B0502040204020203" pitchFamily="34" charset="0"/>
              </a:rPr>
            </a:br>
            <a:r>
              <a:rPr lang="en-US" u="sng" dirty="0">
                <a:latin typeface="Bahnschrift" panose="020B0502040204020203" pitchFamily="34" charset="0"/>
              </a:rPr>
              <a:t>Matzah Bread- </a:t>
            </a:r>
            <a:r>
              <a:rPr lang="en-US" dirty="0">
                <a:latin typeface="Bahnschrift" panose="020B0502040204020203" pitchFamily="34" charset="0"/>
              </a:rPr>
              <a:t>Could not wait for their bread to rise, leaving in haste</a:t>
            </a:r>
            <a:br>
              <a:rPr lang="en-US" dirty="0">
                <a:latin typeface="Bahnschrift" panose="020B0502040204020203" pitchFamily="34" charset="0"/>
              </a:rPr>
            </a:br>
            <a:br>
              <a:rPr lang="en-US" dirty="0">
                <a:latin typeface="Bahnschrift" panose="020B0502040204020203" pitchFamily="34" charset="0"/>
              </a:rPr>
            </a:br>
            <a:r>
              <a:rPr lang="en-US" u="sng" dirty="0">
                <a:latin typeface="Bahnschrift" panose="020B0502040204020203" pitchFamily="34" charset="0"/>
              </a:rPr>
              <a:t>Bitter Herbs- </a:t>
            </a:r>
            <a:r>
              <a:rPr lang="en-US" dirty="0">
                <a:latin typeface="Bahnschrift" panose="020B0502040204020203" pitchFamily="34" charset="0"/>
              </a:rPr>
              <a:t>Reminder of bitter life in Egypt </a:t>
            </a:r>
          </a:p>
        </p:txBody>
      </p:sp>
    </p:spTree>
    <p:extLst>
      <p:ext uri="{BB962C8B-B14F-4D97-AF65-F5344CB8AC3E}">
        <p14:creationId xmlns:p14="http://schemas.microsoft.com/office/powerpoint/2010/main" val="382006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AA27-7195-44E4-A587-8CDBD6A3FF60}"/>
              </a:ext>
            </a:extLst>
          </p:cNvPr>
          <p:cNvSpPr>
            <a:spLocks noGrp="1"/>
          </p:cNvSpPr>
          <p:nvPr>
            <p:ph type="title"/>
          </p:nvPr>
        </p:nvSpPr>
        <p:spPr>
          <a:xfrm>
            <a:off x="838200" y="365125"/>
            <a:ext cx="9299028" cy="6114503"/>
          </a:xfrm>
        </p:spPr>
        <p:txBody>
          <a:bodyPr>
            <a:normAutofit fontScale="90000"/>
          </a:bodyPr>
          <a:lstStyle/>
          <a:p>
            <a:r>
              <a:rPr lang="en-US" b="1" dirty="0">
                <a:latin typeface="Bahnschrift" panose="020B0502040204020203" pitchFamily="34" charset="0"/>
              </a:rPr>
              <a:t>Seder Plate Components- Non-Biblical</a:t>
            </a:r>
            <a:br>
              <a:rPr lang="en-US" dirty="0">
                <a:latin typeface="Bahnschrift" panose="020B0502040204020203" pitchFamily="34" charset="0"/>
              </a:rPr>
            </a:br>
            <a:br>
              <a:rPr lang="en-US" dirty="0">
                <a:latin typeface="Bahnschrift" panose="020B0502040204020203" pitchFamily="34" charset="0"/>
              </a:rPr>
            </a:br>
            <a:r>
              <a:rPr lang="en-US" u="sng" dirty="0">
                <a:latin typeface="Bahnschrift" panose="020B0502040204020203" pitchFamily="34" charset="0"/>
              </a:rPr>
              <a:t>Parsley into Salt water- </a:t>
            </a:r>
            <a:r>
              <a:rPr lang="en-US" dirty="0">
                <a:latin typeface="Bahnschrift" panose="020B0502040204020203" pitchFamily="34" charset="0"/>
              </a:rPr>
              <a:t>initial blessing while in Egypt but became bitter. Salt water symbolizes tears shed in Egypt</a:t>
            </a:r>
            <a:br>
              <a:rPr lang="en-US" dirty="0">
                <a:latin typeface="Bahnschrift" panose="020B0502040204020203" pitchFamily="34" charset="0"/>
              </a:rPr>
            </a:br>
            <a:br>
              <a:rPr lang="en-US" dirty="0">
                <a:latin typeface="Bahnschrift" panose="020B0502040204020203" pitchFamily="34" charset="0"/>
              </a:rPr>
            </a:br>
            <a:r>
              <a:rPr lang="en-US" u="sng" dirty="0" err="1">
                <a:latin typeface="Bahnschrift" panose="020B0502040204020203" pitchFamily="34" charset="0"/>
              </a:rPr>
              <a:t>Haroset</a:t>
            </a:r>
            <a:r>
              <a:rPr lang="en-US" dirty="0">
                <a:latin typeface="Bahnschrift" panose="020B0502040204020203" pitchFamily="34" charset="0"/>
              </a:rPr>
              <a:t>- Symbolizes mortar used in Egypt</a:t>
            </a:r>
            <a:br>
              <a:rPr lang="en-US" dirty="0">
                <a:latin typeface="Bahnschrift" panose="020B0502040204020203" pitchFamily="34" charset="0"/>
              </a:rPr>
            </a:br>
            <a:br>
              <a:rPr lang="en-US" dirty="0">
                <a:latin typeface="Bahnschrift" panose="020B0502040204020203" pitchFamily="34" charset="0"/>
              </a:rPr>
            </a:br>
            <a:r>
              <a:rPr lang="en-US" u="sng" dirty="0">
                <a:latin typeface="Bahnschrift" panose="020B0502040204020203" pitchFamily="34" charset="0"/>
              </a:rPr>
              <a:t>Roasted Egg- </a:t>
            </a:r>
            <a:r>
              <a:rPr lang="en-US" dirty="0">
                <a:latin typeface="Bahnschrift" panose="020B0502040204020203" pitchFamily="34" charset="0"/>
              </a:rPr>
              <a:t>Reminder of special Passover sacrifice at the temple. New life post-Exodus</a:t>
            </a:r>
          </a:p>
        </p:txBody>
      </p:sp>
    </p:spTree>
    <p:extLst>
      <p:ext uri="{BB962C8B-B14F-4D97-AF65-F5344CB8AC3E}">
        <p14:creationId xmlns:p14="http://schemas.microsoft.com/office/powerpoint/2010/main" val="84522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4E0E-BD08-43AC-8FBD-7623754D940E}"/>
              </a:ext>
            </a:extLst>
          </p:cNvPr>
          <p:cNvSpPr>
            <a:spLocks noGrp="1"/>
          </p:cNvSpPr>
          <p:nvPr>
            <p:ph type="title"/>
          </p:nvPr>
        </p:nvSpPr>
        <p:spPr>
          <a:xfrm>
            <a:off x="236484" y="365125"/>
            <a:ext cx="9869214" cy="6019909"/>
          </a:xfrm>
        </p:spPr>
        <p:txBody>
          <a:bodyPr>
            <a:normAutofit/>
          </a:bodyPr>
          <a:lstStyle/>
          <a:p>
            <a:r>
              <a:rPr lang="en-US" dirty="0">
                <a:latin typeface="Bahnschrift" panose="020B0502040204020203" pitchFamily="34" charset="0"/>
              </a:rPr>
              <a:t>The Egyptians were living contrary to what God had designed, and they were punished for it. Do you believe God punishes you?</a:t>
            </a:r>
            <a:br>
              <a:rPr lang="en-US" dirty="0">
                <a:latin typeface="Bahnschrift" panose="020B0502040204020203" pitchFamily="34" charset="0"/>
              </a:rPr>
            </a:br>
            <a:br>
              <a:rPr lang="en-US" dirty="0">
                <a:latin typeface="Bahnschrift" panose="020B0502040204020203" pitchFamily="34" charset="0"/>
              </a:rPr>
            </a:br>
            <a:r>
              <a:rPr lang="en-US" dirty="0">
                <a:latin typeface="Bahnschrift" panose="020B0502040204020203" pitchFamily="34" charset="0"/>
              </a:rPr>
              <a:t>What is God teaching the Israelites through the Passover?</a:t>
            </a:r>
          </a:p>
        </p:txBody>
      </p:sp>
    </p:spTree>
    <p:extLst>
      <p:ext uri="{BB962C8B-B14F-4D97-AF65-F5344CB8AC3E}">
        <p14:creationId xmlns:p14="http://schemas.microsoft.com/office/powerpoint/2010/main" val="2427877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A2D4F814E37D4880A5FC0F16E5B9D5" ma:contentTypeVersion="17" ma:contentTypeDescription="Create a new document." ma:contentTypeScope="" ma:versionID="98388bb6ec2351f45dcf8824a96424b9">
  <xsd:schema xmlns:xsd="http://www.w3.org/2001/XMLSchema" xmlns:xs="http://www.w3.org/2001/XMLSchema" xmlns:p="http://schemas.microsoft.com/office/2006/metadata/properties" xmlns:ns2="663a0835-5bb1-462d-871b-d65bddffffbe" xmlns:ns3="706e7aeb-f9e5-4de6-b2e7-4a7fb595e990" targetNamespace="http://schemas.microsoft.com/office/2006/metadata/properties" ma:root="true" ma:fieldsID="99430395d27353cfbe0a1f86e1b7c8b9" ns2:_="" ns3:_="">
    <xsd:import namespace="663a0835-5bb1-462d-871b-d65bddffffbe"/>
    <xsd:import namespace="706e7aeb-f9e5-4de6-b2e7-4a7fb595e99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3a0835-5bb1-462d-871b-d65bddffffb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bf5119b-a425-4bb2-9782-f6d48198f349}" ma:internalName="TaxCatchAll" ma:showField="CatchAllData" ma:web="663a0835-5bb1-462d-871b-d65bddfff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06e7aeb-f9e5-4de6-b2e7-4a7fb595e99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1cac738-52ea-41c0-8627-34458b1460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3a0835-5bb1-462d-871b-d65bddffffbe" xsi:nil="true"/>
    <lcf76f155ced4ddcb4097134ff3c332f xmlns="706e7aeb-f9e5-4de6-b2e7-4a7fb595e9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E446B59-1F60-4A8B-869C-0CAD049EEA64}"/>
</file>

<file path=customXml/itemProps2.xml><?xml version="1.0" encoding="utf-8"?>
<ds:datastoreItem xmlns:ds="http://schemas.openxmlformats.org/officeDocument/2006/customXml" ds:itemID="{2E623014-41B5-44A8-AC75-E413E2258F21}"/>
</file>

<file path=customXml/itemProps3.xml><?xml version="1.0" encoding="utf-8"?>
<ds:datastoreItem xmlns:ds="http://schemas.openxmlformats.org/officeDocument/2006/customXml" ds:itemID="{15D9DFDD-12E0-4B8F-BA92-78538D4557CC}"/>
</file>

<file path=docProps/app.xml><?xml version="1.0" encoding="utf-8"?>
<Properties xmlns="http://schemas.openxmlformats.org/officeDocument/2006/extended-properties" xmlns:vt="http://schemas.openxmlformats.org/officeDocument/2006/docPropsVTypes">
  <TotalTime>46</TotalTime>
  <Words>166</Words>
  <Application>Microsoft Office PowerPoint</Application>
  <PresentationFormat>Widescreen</PresentationFormat>
  <Paragraphs>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Bahnschrift</vt:lpstr>
      <vt:lpstr>Calibri</vt:lpstr>
      <vt:lpstr>Calibri Light</vt:lpstr>
      <vt:lpstr>Office Theme</vt:lpstr>
      <vt:lpstr>PowerPoint Presentation</vt:lpstr>
      <vt:lpstr>Discovery  Read your section of Exodus 12, and record what God commanded the Israelites.  MS- 12:1-11 FS- 12:12-17 JS- 12:18-28</vt:lpstr>
      <vt:lpstr>Seder- In Hebrew means order/procedure</vt:lpstr>
      <vt:lpstr>Seder Plate Components- Biblical  Roasted Bone- The blood of a lamb protects them from angel of death  Matzah Bread- Could not wait for their bread to rise, leaving in haste  Bitter Herbs- Reminder of bitter life in Egypt </vt:lpstr>
      <vt:lpstr>Seder Plate Components- Non-Biblical  Parsley into Salt water- initial blessing while in Egypt but became bitter. Salt water symbolizes tears shed in Egypt  Haroset- Symbolizes mortar used in Egypt  Roasted Egg- Reminder of special Passover sacrifice at the temple. New life post-Exodus</vt:lpstr>
      <vt:lpstr>The Egyptians were living contrary to what God had designed, and they were punished for it. Do you believe God punishes you?  What is God teaching the Israelites through the Passover?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Mazza</dc:creator>
  <cp:lastModifiedBy>Nick Mazza</cp:lastModifiedBy>
  <cp:revision>3</cp:revision>
  <dcterms:created xsi:type="dcterms:W3CDTF">2021-05-05T19:34:03Z</dcterms:created>
  <dcterms:modified xsi:type="dcterms:W3CDTF">2021-05-05T20:20:42Z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0x01010077A2D4F814E37D4880A5FC0F16E5B9D5</vt:lpwstr>
  </property>
</Properties>
</file>